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5B2B-444E-4528-9C71-C7A51B828D34}" type="datetimeFigureOut">
              <a:rPr lang="it-IT" smtClean="0"/>
              <a:t>02/10/2012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A5BD-D951-41E0-9ECC-77A3D8468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12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5B2B-444E-4528-9C71-C7A51B828D34}" type="datetimeFigureOut">
              <a:rPr lang="it-IT" smtClean="0"/>
              <a:t>02/10/2012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A5BD-D951-41E0-9ECC-77A3D8468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5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5B2B-444E-4528-9C71-C7A51B828D34}" type="datetimeFigureOut">
              <a:rPr lang="it-IT" smtClean="0"/>
              <a:t>02/10/2012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A5BD-D951-41E0-9ECC-77A3D8468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42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5B2B-444E-4528-9C71-C7A51B828D34}" type="datetimeFigureOut">
              <a:rPr lang="it-IT" smtClean="0"/>
              <a:t>02/10/2012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A5BD-D951-41E0-9ECC-77A3D8468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52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5B2B-444E-4528-9C71-C7A51B828D34}" type="datetimeFigureOut">
              <a:rPr lang="it-IT" smtClean="0"/>
              <a:t>02/10/2012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A5BD-D951-41E0-9ECC-77A3D8468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86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5B2B-444E-4528-9C71-C7A51B828D34}" type="datetimeFigureOut">
              <a:rPr lang="it-IT" smtClean="0"/>
              <a:t>02/10/2012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A5BD-D951-41E0-9ECC-77A3D8468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17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5B2B-444E-4528-9C71-C7A51B828D34}" type="datetimeFigureOut">
              <a:rPr lang="it-IT" smtClean="0"/>
              <a:t>02/10/2012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A5BD-D951-41E0-9ECC-77A3D8468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19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5B2B-444E-4528-9C71-C7A51B828D34}" type="datetimeFigureOut">
              <a:rPr lang="it-IT" smtClean="0"/>
              <a:t>02/10/2012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A5BD-D951-41E0-9ECC-77A3D8468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5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5B2B-444E-4528-9C71-C7A51B828D34}" type="datetimeFigureOut">
              <a:rPr lang="it-IT" smtClean="0"/>
              <a:t>02/10/2012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A5BD-D951-41E0-9ECC-77A3D8468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06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5B2B-444E-4528-9C71-C7A51B828D34}" type="datetimeFigureOut">
              <a:rPr lang="it-IT" smtClean="0"/>
              <a:t>02/10/2012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A5BD-D951-41E0-9ECC-77A3D8468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0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5B2B-444E-4528-9C71-C7A51B828D34}" type="datetimeFigureOut">
              <a:rPr lang="it-IT" smtClean="0"/>
              <a:t>02/10/2012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A5BD-D951-41E0-9ECC-77A3D8468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84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5B2B-444E-4528-9C71-C7A51B828D34}" type="datetimeFigureOut">
              <a:rPr lang="it-IT" smtClean="0"/>
              <a:t>02/10/2012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8A5BD-D951-41E0-9ECC-77A3D8468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5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AULE\podettadaniela\SCUOLA 21\Aquiloni-Minest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" y="-2299"/>
            <a:ext cx="9146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+mj-cs"/>
              </a:defRPr>
            </a:lvl1pPr>
          </a:lstStyle>
          <a:p>
            <a:r>
              <a:rPr lang="it-IT" u="sng" dirty="0" smtClean="0">
                <a:latin typeface="Berlin Sans FB Demi" pitchFamily="34" charset="0"/>
              </a:rPr>
              <a:t>Energia Mareomotrice</a:t>
            </a:r>
            <a:endParaRPr lang="it-IT" u="sng" dirty="0">
              <a:latin typeface="Berlin Sans FB Demi" pitchFamily="34" charset="0"/>
            </a:endParaRPr>
          </a:p>
        </p:txBody>
      </p:sp>
      <p:sp>
        <p:nvSpPr>
          <p:cNvPr id="6" name="Segnaposto data 2"/>
          <p:cNvSpPr>
            <a:spLocks noGrp="1"/>
          </p:cNvSpPr>
          <p:nvPr>
            <p:ph type="dt" sz="half" idx="10"/>
          </p:nvPr>
        </p:nvSpPr>
        <p:spPr>
          <a:xfrm>
            <a:off x="323528" y="1916832"/>
            <a:ext cx="3024336" cy="720080"/>
          </a:xfrm>
        </p:spPr>
        <p:txBody>
          <a:bodyPr/>
          <a:lstStyle>
            <a:lvl1pPr algn="ctr">
              <a:defRPr sz="1800" b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it-IT" dirty="0">
                <a:hlinkClick r:id="rId4" action="ppaction://hlinksldjump"/>
              </a:rPr>
              <a:t>Rance 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hlinkClick r:id="rId4" action="ppaction://hlinksldjump"/>
              </a:rPr>
              <a:t>in</a:t>
            </a:r>
            <a:r>
              <a:rPr lang="it-IT" dirty="0">
                <a:hlinkClick r:id="rId4" action="ppaction://hlinksldjump"/>
              </a:rPr>
              <a:t> Francia</a:t>
            </a:r>
            <a:endParaRPr lang="it-IT" dirty="0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843808" y="3472934"/>
            <a:ext cx="3240360" cy="616714"/>
          </a:xfrm>
        </p:spPr>
        <p:txBody>
          <a:bodyPr/>
          <a:lstStyle>
            <a:lvl1pPr>
              <a:defRPr sz="1800" b="1">
                <a:solidFill>
                  <a:srgbClr val="92D050"/>
                </a:solidFill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it-IT" dirty="0">
                <a:hlinkClick r:id="rId2" action="ppaction://hlinksldjump"/>
              </a:rPr>
              <a:t>Annapolis in Canada</a:t>
            </a:r>
            <a:endParaRPr lang="it-IT" dirty="0"/>
          </a:p>
          <a:p>
            <a:endParaRPr lang="it-IT" dirty="0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5436096" y="1844824"/>
            <a:ext cx="3250704" cy="792088"/>
          </a:xfrm>
        </p:spPr>
        <p:txBody>
          <a:bodyPr/>
          <a:lstStyle>
            <a:lvl1pPr algn="ctr">
              <a:defRPr sz="1800" b="1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it-IT" dirty="0" smtClean="0">
                <a:solidFill>
                  <a:srgbClr val="8064A2">
                    <a:lumMod val="50000"/>
                  </a:srgbClr>
                </a:solidFill>
                <a:hlinkClick r:id="rId5" action="ppaction://hlinksldjump"/>
              </a:rPr>
              <a:t>Kislaya Guba in Russia</a:t>
            </a:r>
            <a:endParaRPr lang="it-IT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2668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3" name="Avanti o successivo 2">
            <a:hlinkClick r:id="" action="ppaction://hlinkshowjump?jump=nextslide" highlightClick="1"/>
          </p:cNvPr>
          <p:cNvSpPr/>
          <p:nvPr/>
        </p:nvSpPr>
        <p:spPr>
          <a:xfrm>
            <a:off x="8028384" y="6165304"/>
            <a:ext cx="65841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6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700808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Batang" pitchFamily="18" charset="-127"/>
                <a:ea typeface="Batang" pitchFamily="18" charset="-127"/>
              </a:rPr>
              <a:t>Il ritmico innalzamento e abbassamento del livello del mare è provocato dall'azione gravitazionale della luna e del sole, che  di solito ha un'ampiezza  di dislivello tra l’alta e bassa marea  inferiore al metro.</a:t>
            </a:r>
          </a:p>
          <a:p>
            <a:pPr algn="just"/>
            <a:r>
              <a:rPr lang="it-IT" sz="2000" dirty="0" smtClean="0">
                <a:latin typeface="Batang" pitchFamily="18" charset="-127"/>
                <a:ea typeface="Batang" pitchFamily="18" charset="-127"/>
              </a:rPr>
              <a:t>Solitamente la potenza dissipata dalle maree è dell'ordine di 10^12W, mentre in Francia la centrale La Rance produce 240 MW da circa 35 anni.</a:t>
            </a:r>
          </a:p>
          <a:p>
            <a:pPr algn="just"/>
            <a:r>
              <a:rPr lang="it-IT" sz="2000" dirty="0" smtClean="0">
                <a:latin typeface="Batang" pitchFamily="18" charset="-127"/>
                <a:ea typeface="Batang" pitchFamily="18" charset="-127"/>
              </a:rPr>
              <a:t>Le turbine per lo sfruttamento delle correnti marine possono essere ad asse orizzontale o ad asse verticale. Quelle ad asse orizzontale sono più adatte alle correnti marine costanti, come quelle presenti nel Mediterraneo; invece le turbine ad asse verticale sono più adatte alle correnti di marea per il fatto che queste cambiano direzione di circa 180° più volte nell'arco della giornata.</a:t>
            </a:r>
            <a:endParaRPr lang="it-IT" sz="2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47664" y="580123"/>
            <a:ext cx="5535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Energia mareomotrice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dietro o precedente 3">
            <a:hlinkClick r:id="" action="ppaction://hlinkshowjump?jump=previousslide" highlightClick="1"/>
          </p:cNvPr>
          <p:cNvSpPr/>
          <p:nvPr/>
        </p:nvSpPr>
        <p:spPr>
          <a:xfrm>
            <a:off x="6588224" y="6093296"/>
            <a:ext cx="657198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47246"/>
            <a:ext cx="5302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0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415396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55776" y="332656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Annapolis in Canada</a:t>
            </a:r>
            <a:endParaRPr lang="it-IT" sz="24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685401" y="2610768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20 MW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86549"/>
            <a:ext cx="39243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agina iniziale 4">
            <a:hlinkClick r:id="" action="ppaction://hlinkshowjump?jump=firstslide" highlightClick="1"/>
          </p:cNvPr>
          <p:cNvSpPr/>
          <p:nvPr/>
        </p:nvSpPr>
        <p:spPr>
          <a:xfrm>
            <a:off x="1043608" y="5733256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07" y="5792688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9" y="5780781"/>
            <a:ext cx="6826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810000" cy="315277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182501" y="446999"/>
            <a:ext cx="2650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400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Rance in Francia</a:t>
            </a:r>
          </a:p>
        </p:txBody>
      </p:sp>
      <p:sp>
        <p:nvSpPr>
          <p:cNvPr id="4" name="Rettangolo 3"/>
          <p:cNvSpPr/>
          <p:nvPr/>
        </p:nvSpPr>
        <p:spPr>
          <a:xfrm>
            <a:off x="827584" y="3068960"/>
            <a:ext cx="99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240 MW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6766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agina iniziale 5">
            <a:hlinkClick r:id="" action="ppaction://hlinkshowjump?jump=firstslide" highlightClick="1"/>
          </p:cNvPr>
          <p:cNvSpPr/>
          <p:nvPr/>
        </p:nvSpPr>
        <p:spPr>
          <a:xfrm>
            <a:off x="1043608" y="5733256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99" y="5792688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9" y="5780781"/>
            <a:ext cx="6826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19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7/76/Kislaya_Guba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340768"/>
            <a:ext cx="3528391" cy="41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03848" y="620688"/>
            <a:ext cx="2921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</a:rPr>
              <a:t>Kislaya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Guba</a:t>
            </a:r>
            <a:r>
              <a:rPr lang="it-IT" sz="2400" dirty="0" smtClean="0">
                <a:solidFill>
                  <a:srgbClr val="FF0000"/>
                </a:solidFill>
              </a:rPr>
              <a:t> in Russia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339752" y="2204864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1,7 MW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639712" cy="347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agina iniziale 5">
            <a:hlinkClick r:id="" action="ppaction://hlinkshowjump?jump=firstslide" highlightClick="1"/>
          </p:cNvPr>
          <p:cNvSpPr/>
          <p:nvPr/>
        </p:nvSpPr>
        <p:spPr>
          <a:xfrm>
            <a:off x="1043608" y="5733256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80781"/>
            <a:ext cx="6826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157</Words>
  <Application>Microsoft Office PowerPoint</Application>
  <PresentationFormat>Presentazione su schermo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docente</dc:creator>
  <cp:lastModifiedBy>Francesca</cp:lastModifiedBy>
  <cp:revision>12</cp:revision>
  <dcterms:created xsi:type="dcterms:W3CDTF">2012-10-02T10:01:23Z</dcterms:created>
  <dcterms:modified xsi:type="dcterms:W3CDTF">2012-10-02T13:24:24Z</dcterms:modified>
</cp:coreProperties>
</file>